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59" r:id="rId3"/>
    <p:sldId id="262" r:id="rId4"/>
    <p:sldId id="260" r:id="rId5"/>
    <p:sldId id="263" r:id="rId6"/>
    <p:sldId id="281" r:id="rId7"/>
    <p:sldId id="264" r:id="rId8"/>
    <p:sldId id="296" r:id="rId9"/>
    <p:sldId id="297" r:id="rId10"/>
    <p:sldId id="298" r:id="rId11"/>
    <p:sldId id="299" r:id="rId12"/>
    <p:sldId id="300" r:id="rId13"/>
    <p:sldId id="302" r:id="rId14"/>
    <p:sldId id="303" r:id="rId15"/>
    <p:sldId id="304" r:id="rId16"/>
    <p:sldId id="305" r:id="rId17"/>
    <p:sldId id="285" r:id="rId18"/>
    <p:sldId id="29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Definition:-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40120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dirty="0" smtClean="0"/>
              <a:t>3. Nature of Strategy:</a:t>
            </a:r>
          </a:p>
          <a:p>
            <a:r>
              <a:rPr lang="en-US" sz="2800" b="1" dirty="0" smtClean="0"/>
              <a:t>Rural advertisers adopt Hard Sell Strategy, Almost no emphasis is placed on Soft Sell Strategy. In hard sell strategy, the rural advertisers provide reasons to buy the product. They may highlight the special features of the product, the price of the product, special promotional offers, etc.</a:t>
            </a:r>
            <a:endParaRPr lang="en-US" sz="2800" dirty="0" smtClean="0"/>
          </a:p>
          <a:p>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8320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dirty="0" smtClean="0"/>
              <a:t>4. </a:t>
            </a:r>
            <a:r>
              <a:rPr lang="en-US" sz="2800" dirty="0" smtClean="0">
                <a:solidFill>
                  <a:schemeClr val="tx1"/>
                </a:solidFill>
              </a:rPr>
              <a:t>Language of Advertising:- </a:t>
            </a:r>
            <a:r>
              <a:rPr lang="en-US" sz="2800" dirty="0" smtClean="0">
                <a:solidFill>
                  <a:schemeClr val="bg1"/>
                </a:solidFill>
              </a:rPr>
              <a:t>:</a:t>
            </a:r>
            <a:r>
              <a:rPr lang="en-US" sz="2800" dirty="0" smtClean="0">
                <a:solidFill>
                  <a:schemeClr val="tx1"/>
                </a:solidFill>
              </a:rPr>
              <a:t> Rural </a:t>
            </a:r>
            <a:r>
              <a:rPr lang="en-US" sz="2800" dirty="0" smtClean="0"/>
              <a:t>advertisers place emphasis on local language and regional language. As far as regional TV channels and regional magazines are concerned, the advertisers may use regional language. In the case of local newspapers, and outdoor advertising, the local language is used to advertise the products.</a:t>
            </a:r>
          </a:p>
          <a:p>
            <a:r>
              <a:rPr lang="en-US" sz="2800" dirty="0" smtClean="0"/>
              <a:t/>
            </a:r>
            <a:br>
              <a:rPr lang="en-US" sz="2800" dirty="0" smtClean="0"/>
            </a:br>
            <a:endParaRPr lang="en-US" sz="2800" dirty="0" smtClean="0">
              <a:solidFill>
                <a:schemeClr val="bg1"/>
              </a:solidFill>
            </a:endParaRPr>
          </a:p>
          <a:p>
            <a:pPr marL="514350" indent="-514350"/>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35394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dirty="0" smtClean="0"/>
              <a:t>5. Area Coverage: Rural advertising is done in rural areas. In India, nearly 70% of India's population lives in villages. There are over 6,40,000 villages in India. Thus, rural advertising reaches to vast majority of India's population.</a:t>
            </a:r>
          </a:p>
          <a:p>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526297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dirty="0" smtClean="0"/>
              <a:t>6. </a:t>
            </a:r>
            <a:r>
              <a:rPr lang="en-US" sz="2800" b="1" dirty="0" smtClean="0"/>
              <a:t>Blending of Advertising &amp; Sales Promotion: In rural areas, the advertisers need to blend effectively advertising with sales promotion. The rural customers are more interested in sales promotion offers rather than mere advertising. Therefore, the advertisers in rural areas must advertise the product with sales promotion offers so as to induce the rural customers to buy the advertised product.</a:t>
            </a:r>
            <a:endParaRPr lang="en-US" sz="2800" dirty="0" smtClean="0"/>
          </a:p>
          <a:p>
            <a:r>
              <a:rPr lang="en-US" sz="2800" dirty="0" smtClean="0"/>
              <a:t/>
            </a:r>
            <a:br>
              <a:rPr lang="en-US" sz="2800" dirty="0" smtClean="0"/>
            </a:br>
            <a:r>
              <a:rPr lang="en-US" sz="2800" dirty="0" smtClean="0"/>
              <a:t>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61247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dirty="0" smtClean="0"/>
              <a:t>7. Timing of Advertising: The timing of rural advertising depends on the nature of the product. Rural economy is greatly linked to agriculture. The income of the villagers increase in the post harvesting season. In the post harvest season, the rural areas celebrate a number of festivals apart from traditional festivals. Therefore, advertising in rural areas must be undertakes </a:t>
            </a:r>
            <a:r>
              <a:rPr lang="en-US" sz="2800" dirty="0" err="1" smtClean="0"/>
              <a:t>espicially</a:t>
            </a:r>
            <a:r>
              <a:rPr lang="en-US" sz="2800" dirty="0" smtClean="0"/>
              <a:t> during the festival season.</a:t>
            </a:r>
          </a:p>
          <a:p>
            <a:r>
              <a:rPr lang="en-US" sz="2800" dirty="0" smtClean="0"/>
              <a:t/>
            </a:r>
            <a:br>
              <a:rPr lang="en-US" sz="2800" dirty="0" smtClean="0"/>
            </a:br>
            <a:r>
              <a:rPr lang="en-US" sz="2800" dirty="0" smtClean="0"/>
              <a:t> </a:t>
            </a:r>
            <a:br>
              <a:rPr lang="en-US" sz="2800" dirty="0" smtClean="0"/>
            </a:br>
            <a:r>
              <a:rPr lang="en-US" sz="2800" dirty="0" smtClean="0"/>
              <a:t>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8320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dirty="0" smtClean="0"/>
              <a:t>8. Models for Advertising: It would be advisable to use models in advertising that represent the local people. The models used in rural advertising must have a connect with the rural people. The models should look like the village people, who speak their language, wear their costumes, well versed with the villagers' customs and traditions. The models that resembles the villagers may create a better impact on the rural customers.</a:t>
            </a:r>
          </a:p>
          <a:p>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6" y="0"/>
            <a:ext cx="9145486" cy="6858000"/>
          </a:xfrm>
        </p:spPr>
      </p:pic>
      <p:sp>
        <p:nvSpPr>
          <p:cNvPr id="4" name="TextBox 3"/>
          <p:cNvSpPr txBox="1"/>
          <p:nvPr/>
        </p:nvSpPr>
        <p:spPr>
          <a:xfrm>
            <a:off x="990600" y="391180"/>
            <a:ext cx="79248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marL="514350" lvl="0" indent="-514350"/>
            <a:r>
              <a:rPr lang="en-US" sz="2800" dirty="0" smtClean="0"/>
              <a:t>Features of Rural Advertising</a:t>
            </a:r>
            <a:endParaRPr lang="en-US" sz="2800" b="1" dirty="0" smtClean="0">
              <a:solidFill>
                <a:schemeClr val="bg1"/>
              </a:solidFill>
            </a:endParaRPr>
          </a:p>
        </p:txBody>
      </p:sp>
      <p:sp>
        <p:nvSpPr>
          <p:cNvPr id="5" name="TextBox 4"/>
          <p:cNvSpPr txBox="1"/>
          <p:nvPr/>
        </p:nvSpPr>
        <p:spPr>
          <a:xfrm>
            <a:off x="685800" y="1676400"/>
            <a:ext cx="7924800" cy="3539430"/>
          </a:xfrm>
          <a:prstGeom prst="rect">
            <a:avLst/>
          </a:prstGeom>
          <a:solidFill>
            <a:schemeClr val="accent2"/>
          </a:solidFill>
        </p:spPr>
        <p:txBody>
          <a:bodyPr wrap="square" rtlCol="0">
            <a:spAutoFit/>
          </a:bodyPr>
          <a:lstStyle/>
          <a:p>
            <a:pPr marL="514350" lvl="0" indent="-514350">
              <a:buAutoNum type="arabicPeriod"/>
            </a:pPr>
            <a:r>
              <a:rPr lang="en-US" sz="2800" b="1" dirty="0" smtClean="0">
                <a:solidFill>
                  <a:schemeClr val="bg1"/>
                </a:solidFill>
              </a:rPr>
              <a:t>Media</a:t>
            </a:r>
          </a:p>
          <a:p>
            <a:pPr marL="514350" indent="-514350">
              <a:buFontTx/>
              <a:buAutoNum type="arabicPeriod"/>
            </a:pPr>
            <a:r>
              <a:rPr lang="en-US" sz="2800" b="1" dirty="0" smtClean="0">
                <a:solidFill>
                  <a:schemeClr val="bg1"/>
                </a:solidFill>
              </a:rPr>
              <a:t>Strategies for Rural Advertising</a:t>
            </a:r>
          </a:p>
          <a:p>
            <a:pPr marL="514350" indent="-514350">
              <a:buFontTx/>
              <a:buAutoNum type="arabicPeriod"/>
            </a:pPr>
            <a:r>
              <a:rPr lang="en-US" sz="2800" b="1" dirty="0" smtClean="0">
                <a:solidFill>
                  <a:schemeClr val="bg1"/>
                </a:solidFill>
              </a:rPr>
              <a:t>Nature of Strategy </a:t>
            </a:r>
          </a:p>
          <a:p>
            <a:pPr marL="514350" indent="-514350">
              <a:buFontTx/>
              <a:buAutoNum type="arabicPeriod"/>
            </a:pPr>
            <a:r>
              <a:rPr lang="en-US" sz="2800" dirty="0" smtClean="0">
                <a:solidFill>
                  <a:schemeClr val="bg1"/>
                </a:solidFill>
              </a:rPr>
              <a:t>Language of Advertising:</a:t>
            </a:r>
          </a:p>
          <a:p>
            <a:pPr marL="514350" indent="-514350">
              <a:buFontTx/>
              <a:buAutoNum type="arabicPeriod"/>
            </a:pPr>
            <a:r>
              <a:rPr lang="en-US" sz="2800" dirty="0" smtClean="0">
                <a:solidFill>
                  <a:schemeClr val="bg1"/>
                </a:solidFill>
              </a:rPr>
              <a:t>Area Coverage</a:t>
            </a:r>
          </a:p>
          <a:p>
            <a:pPr marL="514350" indent="-514350">
              <a:buFontTx/>
              <a:buAutoNum type="arabicPeriod"/>
            </a:pPr>
            <a:r>
              <a:rPr lang="en-US" sz="2800" dirty="0" smtClean="0">
                <a:solidFill>
                  <a:schemeClr val="bg1"/>
                </a:solidFill>
              </a:rPr>
              <a:t> </a:t>
            </a:r>
            <a:r>
              <a:rPr lang="en-US" sz="2800" b="1" dirty="0" smtClean="0">
                <a:solidFill>
                  <a:schemeClr val="bg1"/>
                </a:solidFill>
              </a:rPr>
              <a:t>Blending of Advertising &amp; Sales Promotion:</a:t>
            </a:r>
          </a:p>
          <a:p>
            <a:pPr marL="514350" indent="-514350">
              <a:buFontTx/>
              <a:buAutoNum type="arabicPeriod"/>
            </a:pPr>
            <a:r>
              <a:rPr lang="en-US" sz="2800" dirty="0" smtClean="0">
                <a:solidFill>
                  <a:schemeClr val="bg1"/>
                </a:solidFill>
              </a:rPr>
              <a:t>Timing of Advertising</a:t>
            </a:r>
          </a:p>
          <a:p>
            <a:pPr marL="514350" indent="-514350">
              <a:buFontTx/>
              <a:buAutoNum type="arabicPeriod"/>
            </a:pPr>
            <a:r>
              <a:rPr lang="en-US" sz="2800" dirty="0" smtClean="0">
                <a:solidFill>
                  <a:schemeClr val="bg1"/>
                </a:solidFill>
              </a:rPr>
              <a:t>Models for Advertising</a:t>
            </a: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9083577"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r>
              <a:rPr lang="en-US" sz="2800" b="1" dirty="0" smtClean="0"/>
              <a:t>Chapter 4- Brand building and Special Purpose of Adverting </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304800" y="1290935"/>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smtClean="0"/>
              <a:t>Q.5 </a:t>
            </a:r>
            <a:r>
              <a:rPr lang="en-US" sz="2400" b="1" dirty="0" smtClean="0"/>
              <a:t>Rural Advertising:-</a:t>
            </a:r>
            <a:endParaRPr lang="en-US" sz="2400" dirty="0"/>
          </a:p>
        </p:txBody>
      </p:sp>
      <p:sp>
        <p:nvSpPr>
          <p:cNvPr id="4" name="TextBox 3"/>
          <p:cNvSpPr txBox="1"/>
          <p:nvPr/>
        </p:nvSpPr>
        <p:spPr>
          <a:xfrm>
            <a:off x="228600" y="1981200"/>
            <a:ext cx="8534400" cy="2677656"/>
          </a:xfrm>
          <a:prstGeom prst="rect">
            <a:avLst/>
          </a:prstGeom>
          <a:solidFill>
            <a:schemeClr val="accent2"/>
          </a:solidFill>
        </p:spPr>
        <p:txBody>
          <a:bodyPr wrap="square" rtlCol="0">
            <a:spAutoFit/>
          </a:bodyPr>
          <a:lstStyle/>
          <a:p>
            <a:pPr algn="ctr"/>
            <a:r>
              <a:rPr lang="en-US" sz="2400" dirty="0" smtClean="0">
                <a:solidFill>
                  <a:srgbClr val="FFFF00"/>
                </a:solidFill>
                <a:latin typeface="Aharoni" pitchFamily="2" charset="-79"/>
                <a:cs typeface="Aharoni" pitchFamily="2" charset="-79"/>
              </a:rPr>
              <a:t>Meaning:- </a:t>
            </a:r>
          </a:p>
          <a:p>
            <a:pPr>
              <a:buFont typeface="Wingdings" pitchFamily="2" charset="2"/>
              <a:buChar char="Ø"/>
            </a:pPr>
            <a:r>
              <a:rPr lang="en-US" sz="2400" dirty="0" smtClean="0">
                <a:solidFill>
                  <a:schemeClr val="bg1"/>
                </a:solidFill>
                <a:latin typeface="Aharoni" pitchFamily="2" charset="-79"/>
                <a:cs typeface="Aharoni" pitchFamily="2" charset="-79"/>
              </a:rPr>
              <a:t>India has a population of over 1250 million, 70% of which lives in rural areas. The sheer number of the rural population necessitates that marketers reach out to them through advertising and other means of marketing communication.</a:t>
            </a:r>
          </a:p>
          <a:p>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228600" y="3810000"/>
            <a:ext cx="8534400" cy="461665"/>
          </a:xfrm>
          <a:prstGeom prst="rect">
            <a:avLst/>
          </a:prstGeom>
          <a:solidFill>
            <a:schemeClr val="accent2"/>
          </a:solidFill>
        </p:spPr>
        <p:txBody>
          <a:bodyPr wrap="square" rtlCol="0">
            <a:spAutoFit/>
          </a:bodyPr>
          <a:lstStyle/>
          <a:p>
            <a:pPr>
              <a:buFont typeface="Wingdings" pitchFamily="2" charset="2"/>
              <a:buChar char="Ø"/>
            </a:pPr>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4" name="TextBox 3"/>
          <p:cNvSpPr txBox="1"/>
          <p:nvPr/>
        </p:nvSpPr>
        <p:spPr>
          <a:xfrm>
            <a:off x="381000" y="304800"/>
            <a:ext cx="8534400" cy="57554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smtClean="0"/>
              <a:t>Advertising Media in Rural Areas:</a:t>
            </a:r>
          </a:p>
          <a:p>
            <a:r>
              <a:rPr lang="en-US" sz="2400" dirty="0" smtClean="0"/>
              <a:t>Media Penetration: The growth in conventional media has been quite significant. Rural India consists of about 170 million households.</a:t>
            </a:r>
          </a:p>
          <a:p>
            <a:r>
              <a:rPr lang="en-US" sz="2400" dirty="0" smtClean="0"/>
              <a:t>50% of the rural households come in contact with any or many of the mass media, like print, TV, radio or cinema.</a:t>
            </a:r>
          </a:p>
          <a:p>
            <a:r>
              <a:rPr lang="en-US" sz="2400" dirty="0" smtClean="0"/>
              <a:t>And majority of the rural masses comes into contact with traditional media of advertising such as word of mouth, puppetry and posters especially at </a:t>
            </a:r>
            <a:r>
              <a:rPr lang="en-US" sz="2400" dirty="0" err="1" smtClean="0"/>
              <a:t>melas</a:t>
            </a:r>
            <a:r>
              <a:rPr lang="en-US" sz="2400" dirty="0" smtClean="0"/>
              <a:t> or local fairs, folk theatre, etc.</a:t>
            </a:r>
          </a:p>
          <a:p>
            <a:r>
              <a:rPr lang="en-US" sz="2400" dirty="0" smtClean="0"/>
              <a:t>Marketers need to blend the traditional media and the conventional mass media </a:t>
            </a:r>
            <a:r>
              <a:rPr lang="en-US" sz="2400" dirty="0" smtClean="0">
                <a:solidFill>
                  <a:srgbClr val="FF0000"/>
                </a:solidFill>
              </a:rPr>
              <a:t>to attract the attention, arouse interest, create desire and secure action of the rural customers to buy the advertised products.</a:t>
            </a:r>
          </a:p>
          <a:p>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685800"/>
            <a:ext cx="7620000" cy="526297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smtClean="0"/>
              <a:t>Traditional Media:</a:t>
            </a:r>
          </a:p>
          <a:p>
            <a:r>
              <a:rPr lang="en-US" sz="2800" b="1" dirty="0" smtClean="0"/>
              <a:t>Puppetry, dance-dramas, rural specific art forms are preformed at village </a:t>
            </a:r>
            <a:r>
              <a:rPr lang="en-US" sz="2800" b="1" dirty="0" err="1" smtClean="0"/>
              <a:t>melas</a:t>
            </a:r>
            <a:r>
              <a:rPr lang="en-US" sz="2800" b="1" dirty="0" smtClean="0"/>
              <a:t> and temple festivals.</a:t>
            </a:r>
            <a:endParaRPr lang="en-US" sz="2800" dirty="0" smtClean="0"/>
          </a:p>
          <a:p>
            <a:r>
              <a:rPr lang="en-US" sz="2800" dirty="0" smtClean="0"/>
              <a:t>Word of mouth.</a:t>
            </a:r>
          </a:p>
          <a:p>
            <a:r>
              <a:rPr lang="en-US" sz="2800" b="1" dirty="0" smtClean="0"/>
              <a:t>Mike announcements, processions.</a:t>
            </a:r>
          </a:p>
          <a:p>
            <a:r>
              <a:rPr lang="en-US" sz="2800" dirty="0" smtClean="0"/>
              <a:t>Folk theatre. Demonstration, house to house campaigns by special promotion teams. Advertising in fairs and </a:t>
            </a:r>
            <a:r>
              <a:rPr lang="en-US" sz="2800" dirty="0" err="1" smtClean="0"/>
              <a:t>melas</a:t>
            </a:r>
            <a:r>
              <a:rPr lang="en-US" sz="2800" dirty="0" smtClean="0"/>
              <a:t> through puppets, posters, etc. Information </a:t>
            </a:r>
            <a:r>
              <a:rPr lang="en-US" sz="2800" dirty="0" smtClean="0"/>
              <a:t>centers </a:t>
            </a:r>
            <a:r>
              <a:rPr lang="en-US" sz="2800" dirty="0" smtClean="0"/>
              <a:t>for company's products. Wall paintings and posters at prominent places. Ads on delivery vans. Audio-visual vans or publicity vans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35394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u="sng" dirty="0" smtClean="0"/>
              <a:t>2. Mass Media: • Television, especially </a:t>
            </a:r>
            <a:r>
              <a:rPr lang="en-US" sz="2800" u="sng" dirty="0" err="1" smtClean="0"/>
              <a:t>Doordarshan</a:t>
            </a:r>
            <a:r>
              <a:rPr lang="en-US" sz="2800" u="sng" dirty="0" smtClean="0"/>
              <a:t> and regional channels.</a:t>
            </a:r>
            <a:endParaRPr lang="en-US" sz="2800" dirty="0" smtClean="0"/>
          </a:p>
          <a:p>
            <a:r>
              <a:rPr lang="en-US" sz="2800" b="1" dirty="0" smtClean="0"/>
              <a:t>Print media including local newspapers and regional magazines.</a:t>
            </a:r>
            <a:endParaRPr lang="en-US" sz="2800" dirty="0" smtClean="0"/>
          </a:p>
          <a:p>
            <a:r>
              <a:rPr lang="en-US" sz="2800" dirty="0" smtClean="0"/>
              <a:t>Radio</a:t>
            </a:r>
          </a:p>
          <a:p>
            <a:r>
              <a:rPr lang="en-US" sz="2800" dirty="0" smtClean="0"/>
              <a:t>Cinema Halls Point of Purchase ads.</a:t>
            </a:r>
          </a:p>
          <a:p>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6" y="0"/>
            <a:ext cx="9145486" cy="6858000"/>
          </a:xfrm>
        </p:spPr>
      </p:pic>
      <p:sp>
        <p:nvSpPr>
          <p:cNvPr id="4" name="TextBox 3"/>
          <p:cNvSpPr txBox="1"/>
          <p:nvPr/>
        </p:nvSpPr>
        <p:spPr>
          <a:xfrm>
            <a:off x="990600" y="391180"/>
            <a:ext cx="79248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marL="514350" lvl="0" indent="-514350"/>
            <a:r>
              <a:rPr lang="en-US" sz="2800" dirty="0" smtClean="0"/>
              <a:t>Features of Rural Advertising</a:t>
            </a:r>
            <a:endParaRPr lang="en-US" sz="2800" b="1" dirty="0" smtClean="0">
              <a:solidFill>
                <a:schemeClr val="bg1"/>
              </a:solidFill>
            </a:endParaRPr>
          </a:p>
        </p:txBody>
      </p:sp>
      <p:sp>
        <p:nvSpPr>
          <p:cNvPr id="5" name="TextBox 4"/>
          <p:cNvSpPr txBox="1"/>
          <p:nvPr/>
        </p:nvSpPr>
        <p:spPr>
          <a:xfrm>
            <a:off x="685800" y="1676400"/>
            <a:ext cx="7924800" cy="35394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514350" lvl="0" indent="-514350">
              <a:buAutoNum type="arabicPeriod"/>
            </a:pPr>
            <a:r>
              <a:rPr lang="en-US" sz="2800" b="1" dirty="0" smtClean="0">
                <a:solidFill>
                  <a:schemeClr val="bg1"/>
                </a:solidFill>
              </a:rPr>
              <a:t>Media</a:t>
            </a:r>
          </a:p>
          <a:p>
            <a:pPr marL="514350" indent="-514350">
              <a:buFontTx/>
              <a:buAutoNum type="arabicPeriod"/>
            </a:pPr>
            <a:r>
              <a:rPr lang="en-US" sz="2800" b="1" dirty="0" smtClean="0">
                <a:solidFill>
                  <a:schemeClr val="tx1"/>
                </a:solidFill>
              </a:rPr>
              <a:t>Strategies for Rural Advertising</a:t>
            </a:r>
          </a:p>
          <a:p>
            <a:pPr marL="514350" indent="-514350">
              <a:buFontTx/>
              <a:buAutoNum type="arabicPeriod"/>
            </a:pPr>
            <a:r>
              <a:rPr lang="en-US" sz="2800" b="1" dirty="0" smtClean="0">
                <a:solidFill>
                  <a:schemeClr val="tx1"/>
                </a:solidFill>
              </a:rPr>
              <a:t>Nature of Strategy </a:t>
            </a:r>
          </a:p>
          <a:p>
            <a:pPr marL="514350" indent="-514350">
              <a:buFontTx/>
              <a:buAutoNum type="arabicPeriod"/>
            </a:pPr>
            <a:r>
              <a:rPr lang="en-US" sz="2800" dirty="0" smtClean="0">
                <a:solidFill>
                  <a:schemeClr val="tx1"/>
                </a:solidFill>
              </a:rPr>
              <a:t>Language of Advertising:</a:t>
            </a:r>
          </a:p>
          <a:p>
            <a:pPr marL="514350" indent="-514350">
              <a:buFontTx/>
              <a:buAutoNum type="arabicPeriod"/>
            </a:pPr>
            <a:r>
              <a:rPr lang="en-US" sz="2800" dirty="0" smtClean="0">
                <a:solidFill>
                  <a:schemeClr val="tx1"/>
                </a:solidFill>
              </a:rPr>
              <a:t>Area Coverage</a:t>
            </a:r>
          </a:p>
          <a:p>
            <a:pPr marL="514350" indent="-514350">
              <a:buFontTx/>
              <a:buAutoNum type="arabicPeriod"/>
            </a:pPr>
            <a:r>
              <a:rPr lang="en-US" sz="2800" dirty="0" smtClean="0">
                <a:solidFill>
                  <a:schemeClr val="tx1"/>
                </a:solidFill>
              </a:rPr>
              <a:t> </a:t>
            </a:r>
            <a:r>
              <a:rPr lang="en-US" sz="2800" b="1" dirty="0" smtClean="0">
                <a:solidFill>
                  <a:schemeClr val="tx1"/>
                </a:solidFill>
              </a:rPr>
              <a:t>Blending of Advertising &amp; Sales Promotion:</a:t>
            </a:r>
          </a:p>
          <a:p>
            <a:pPr marL="514350" indent="-514350">
              <a:buFontTx/>
              <a:buAutoNum type="arabicPeriod"/>
            </a:pPr>
            <a:r>
              <a:rPr lang="en-US" sz="2800" dirty="0" smtClean="0">
                <a:solidFill>
                  <a:schemeClr val="tx1"/>
                </a:solidFill>
              </a:rPr>
              <a:t>Timing of Advertising</a:t>
            </a:r>
          </a:p>
          <a:p>
            <a:pPr marL="514350" indent="-514350">
              <a:buFontTx/>
              <a:buAutoNum type="arabicPeriod"/>
            </a:pPr>
            <a:r>
              <a:rPr lang="en-US" sz="2800" dirty="0" smtClean="0">
                <a:solidFill>
                  <a:schemeClr val="tx1"/>
                </a:solidFill>
              </a:rPr>
              <a:t>Models for Advertising</a:t>
            </a:r>
            <a:endParaRPr lang="en-US" sz="28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58785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smtClean="0"/>
              <a:t>1</a:t>
            </a:r>
            <a:r>
              <a:rPr lang="en-US" sz="2400" dirty="0" smtClean="0"/>
              <a:t>. Media:</a:t>
            </a:r>
          </a:p>
          <a:p>
            <a:r>
              <a:rPr lang="en-US" sz="2400" b="1" dirty="0" smtClean="0"/>
              <a:t>Various media are used to promote products in rural area through advertising. The advertising media used in rural area can be broadly divided into two groups: (a) Traditional Media which include puppetry shows, mike</a:t>
            </a:r>
            <a:endParaRPr lang="en-US" sz="2400" dirty="0" smtClean="0"/>
          </a:p>
          <a:p>
            <a:r>
              <a:rPr lang="en-US" sz="2400" b="1" dirty="0" smtClean="0"/>
              <a:t>announcements, processions promoting the product caparisoned animals, Point of Purchase advertising different forms of outdoor advertising </a:t>
            </a:r>
            <a:r>
              <a:rPr lang="en-US" sz="2400" b="1" dirty="0" smtClean="0"/>
              <a:t>such </a:t>
            </a:r>
            <a:r>
              <a:rPr lang="en-US" sz="2400" b="1" dirty="0" smtClean="0"/>
              <a:t>as neon signs</a:t>
            </a:r>
            <a:endParaRPr lang="en-US" sz="2400" dirty="0" smtClean="0"/>
          </a:p>
          <a:p>
            <a:r>
              <a:rPr lang="en-US" sz="2400" dirty="0" smtClean="0"/>
              <a:t>posters, hoardings, etc.</a:t>
            </a:r>
          </a:p>
          <a:p>
            <a:r>
              <a:rPr lang="en-US" sz="2400" dirty="0" smtClean="0"/>
              <a:t> (b) Mass Media which include television (especially DD, and</a:t>
            </a:r>
          </a:p>
          <a:p>
            <a:r>
              <a:rPr lang="en-US" sz="2400" dirty="0" smtClean="0"/>
              <a:t>regional channels), local radio, cinema theatres, press - local newspapers and regional magazines.</a:t>
            </a:r>
          </a:p>
          <a:p>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40120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b="1" dirty="0" smtClean="0"/>
              <a:t>2. Strategies for Rural Advertising: Rural advertisers may adopt a number of strategies through which products are advertised. The strategies include:</a:t>
            </a:r>
            <a:endParaRPr lang="en-US" sz="2800" dirty="0" smtClean="0"/>
          </a:p>
          <a:p>
            <a:r>
              <a:rPr lang="en-US" sz="2800" dirty="0" smtClean="0"/>
              <a:t>Influencer,</a:t>
            </a:r>
          </a:p>
          <a:p>
            <a:r>
              <a:rPr lang="en-US" sz="2800" dirty="0" smtClean="0"/>
              <a:t>Participatory</a:t>
            </a:r>
          </a:p>
          <a:p>
            <a:r>
              <a:rPr lang="en-US" sz="2800" dirty="0" smtClean="0"/>
              <a:t>Show-n-tell, and</a:t>
            </a:r>
          </a:p>
          <a:p>
            <a:r>
              <a:rPr lang="en-US" sz="2800" dirty="0" smtClean="0"/>
              <a:t>Product demonstration.</a:t>
            </a:r>
          </a:p>
          <a:p>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TotalTime>
  <Words>932</Words>
  <Application>Microsoft Office PowerPoint</Application>
  <PresentationFormat>On-screen Show (4:3)</PresentationFormat>
  <Paragraphs>89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105</cp:revision>
  <dcterms:created xsi:type="dcterms:W3CDTF">2020-06-02T07:05:21Z</dcterms:created>
  <dcterms:modified xsi:type="dcterms:W3CDTF">2021-10-01T04:35:55Z</dcterms:modified>
</cp:coreProperties>
</file>